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77" r:id="rId3"/>
    <p:sldId id="259" r:id="rId4"/>
    <p:sldId id="257" r:id="rId5"/>
    <p:sldId id="418" r:id="rId6"/>
    <p:sldId id="279" r:id="rId7"/>
    <p:sldId id="423" r:id="rId8"/>
    <p:sldId id="422" r:id="rId9"/>
    <p:sldId id="421" r:id="rId10"/>
    <p:sldId id="424" r:id="rId11"/>
    <p:sldId id="429" r:id="rId12"/>
    <p:sldId id="430" r:id="rId13"/>
    <p:sldId id="425" r:id="rId14"/>
    <p:sldId id="426" r:id="rId15"/>
    <p:sldId id="427" r:id="rId16"/>
    <p:sldId id="431" r:id="rId17"/>
    <p:sldId id="428" r:id="rId18"/>
    <p:sldId id="420" r:id="rId19"/>
    <p:sldId id="278" r:id="rId20"/>
    <p:sldId id="26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98"/>
    <p:restoredTop sz="93333"/>
  </p:normalViewPr>
  <p:slideViewPr>
    <p:cSldViewPr snapToGrid="0" snapToObjects="1">
      <p:cViewPr varScale="1">
        <p:scale>
          <a:sx n="102" d="100"/>
          <a:sy n="102" d="100"/>
        </p:scale>
        <p:origin x="200" y="552"/>
      </p:cViewPr>
      <p:guideLst/>
    </p:cSldViewPr>
  </p:slideViewPr>
  <p:outlineViewPr>
    <p:cViewPr>
      <p:scale>
        <a:sx n="33" d="100"/>
        <a:sy n="33" d="100"/>
      </p:scale>
      <p:origin x="0" y="-1230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DD442-FB1E-214F-A9F7-0A13A5D2EBB8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E697AB-6D32-7440-B4D9-2F2F3FEC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65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i.ac.uk/training/online/course/functional-genomics-ii-common-technologies-and-data-analysis-methods/read-mapping-or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ebi.ac.uk/training/online/course/functional-genomics-ii-common-technologies-and-data-analysis-methods/references" TargetMode="External"/><Relationship Id="rId4" Type="http://schemas.openxmlformats.org/officeDocument/2006/relationships/hyperlink" Target="https://www.ebi.ac.uk/training/online/glossary/rna-seq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about background:</a:t>
            </a:r>
          </a:p>
          <a:p>
            <a:pPr marL="171450" indent="-171450">
              <a:buFontTx/>
              <a:buChar char="-"/>
            </a:pPr>
            <a:r>
              <a:rPr lang="en-US" dirty="0"/>
              <a:t>Has anyone done RNA-seq either made a library or analyzed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32BA5-1AAD-DA4B-BEE5-D9EA06B9E0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671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19664-3B90-1143-B719-DB8E482F98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14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 reads to a reference or de novo assembly. Reprinted by permission on EMBL-EBI (</a:t>
            </a:r>
            <a:r>
              <a:rPr lang="en-US" dirty="0">
                <a:hlinkClick r:id="rId3"/>
              </a:rPr>
              <a:t>https://www.ebi.ac.uk/training/online/course/functional-genomics-ii-common-technologies-and-data-analysis-methods/read-mapping-or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from Macmillan Publishers Ltd: Nature Biotechnology. Haas BJ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Zody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MC. Advancing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RNA-seq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analysis. 28:421-423, copyright 2010 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10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697AB-6D32-7440-B4D9-2F2F3FECBA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97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19664-3B90-1143-B719-DB8E482F98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04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697AB-6D32-7440-B4D9-2F2F3FECBA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034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volcano plot is from an unpublished manuscript from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697AB-6D32-7440-B4D9-2F2F3FECBA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18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E697AB-6D32-7440-B4D9-2F2F3FECBAC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34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4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8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49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38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0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38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5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5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14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842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8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9D89F-CE92-2D46-9D5C-702659BB181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403A4-362C-8645-BE90-0BFC9FCA6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jakevdp.github.io/PythonDataScienceHandbook/" TargetMode="External"/><Relationship Id="rId7" Type="http://schemas.openxmlformats.org/officeDocument/2006/relationships/hyperlink" Target="https://www.meetup.com/rladies-philly/" TargetMode="External"/><Relationship Id="rId2" Type="http://schemas.openxmlformats.org/officeDocument/2006/relationships/hyperlink" Target="https://r4ds.had.co.nz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vincebuffalo.com/book/" TargetMode="External"/><Relationship Id="rId5" Type="http://schemas.openxmlformats.org/officeDocument/2006/relationships/hyperlink" Target="http://web.stanford.edu/class/bios221/book/index.html" TargetMode="External"/><Relationship Id="rId4" Type="http://schemas.openxmlformats.org/officeDocument/2006/relationships/hyperlink" Target="http://genomicsclass.github.io/book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i.ac.uk/training/online/course/functional-genomics-ii-common-technologies-and-data-analysis-methods/read-mapping-or" TargetMode="External"/><Relationship Id="rId2" Type="http://schemas.openxmlformats.org/officeDocument/2006/relationships/hyperlink" Target="https://doi.org/10.1038/s41576-019-0150-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bi.ac.uk/training/online/course/functional-genomics-ii-common-technologies-and-data-analysis-methods/references" TargetMode="External"/><Relationship Id="rId4" Type="http://schemas.openxmlformats.org/officeDocument/2006/relationships/hyperlink" Target="https://www.ebi.ac.uk/training/online/glossary/rna-seq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bis.zju.edu.cn/MCA/" TargetMode="External"/><Relationship Id="rId13" Type="http://schemas.openxmlformats.org/officeDocument/2006/relationships/hyperlink" Target="https://www.ncbi.nlm.nih.gov/geo/" TargetMode="External"/><Relationship Id="rId3" Type="http://schemas.openxmlformats.org/officeDocument/2006/relationships/hyperlink" Target="https://www.ncbi.nlm.nih.gov/clinvar/" TargetMode="External"/><Relationship Id="rId7" Type="http://schemas.openxmlformats.org/officeDocument/2006/relationships/hyperlink" Target="https://www.humancellatlas.org/" TargetMode="External"/><Relationship Id="rId12" Type="http://schemas.openxmlformats.org/officeDocument/2006/relationships/hyperlink" Target="https://deepblue.mpi-inf.mpg.de/" TargetMode="External"/><Relationship Id="rId2" Type="http://schemas.openxmlformats.org/officeDocument/2006/relationships/hyperlink" Target="https://www.internationalgenome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roadmapepigenomics.org/" TargetMode="External"/><Relationship Id="rId11" Type="http://schemas.openxmlformats.org/officeDocument/2006/relationships/hyperlink" Target="https://www.cancer.gov/about-nci/organization/ccg/research/structural-genomics/tcga" TargetMode="External"/><Relationship Id="rId5" Type="http://schemas.openxmlformats.org/officeDocument/2006/relationships/hyperlink" Target="https://www.encodeproject.org/" TargetMode="External"/><Relationship Id="rId10" Type="http://schemas.openxmlformats.org/officeDocument/2006/relationships/hyperlink" Target="https://www.ncbi.nlm.nih.gov/gap/" TargetMode="External"/><Relationship Id="rId4" Type="http://schemas.openxmlformats.org/officeDocument/2006/relationships/hyperlink" Target="https://cancer.sanger.ac.uk/cosmic" TargetMode="External"/><Relationship Id="rId9" Type="http://schemas.openxmlformats.org/officeDocument/2006/relationships/hyperlink" Target="https://tabula-muris.ds.czbiohub.org/" TargetMode="External"/><Relationship Id="rId14" Type="http://schemas.openxmlformats.org/officeDocument/2006/relationships/hyperlink" Target="https://www.ncbi.nlm.nih.gov/sr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nfinityloop.shinyapps.io/TCC-GUI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7E9D-6115-E24F-9771-5B280810A2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Epigenomics Websites and Bioinformatics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12427-65C8-BC4B-B60E-95ECD433CB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86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96C2D-94BA-C54C-B2F9-A7ED93C3D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Variations When Looking at Different Features?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C9739-4891-424C-8F1E-74A31D5B7D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339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E352-2CEF-8543-8CDE-1C6164C0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DNA-seq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40F51-FAB4-C746-8F25-A92EA8F801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Analyzes DNA sequence</a:t>
            </a:r>
          </a:p>
          <a:p>
            <a:r>
              <a:rPr lang="en-US" dirty="0"/>
              <a:t>Detect</a:t>
            </a:r>
          </a:p>
          <a:p>
            <a:pPr lvl="1"/>
            <a:r>
              <a:rPr lang="en-US" dirty="0"/>
              <a:t>Small nucleotide variants</a:t>
            </a:r>
          </a:p>
          <a:p>
            <a:pPr lvl="1"/>
            <a:r>
              <a:rPr lang="en-US" dirty="0"/>
              <a:t>Insertions and deletions</a:t>
            </a:r>
          </a:p>
          <a:p>
            <a:pPr lvl="1"/>
            <a:r>
              <a:rPr lang="en-US" dirty="0"/>
              <a:t>Copy number alterations</a:t>
            </a:r>
          </a:p>
          <a:p>
            <a:r>
              <a:rPr lang="en-US" dirty="0"/>
              <a:t>What variants are present in treatment that aren’t in my control?</a:t>
            </a:r>
          </a:p>
          <a:p>
            <a:r>
              <a:rPr lang="en-US" dirty="0"/>
              <a:t>Tests</a:t>
            </a:r>
          </a:p>
          <a:p>
            <a:pPr lvl="1"/>
            <a:r>
              <a:rPr lang="en-US" dirty="0"/>
              <a:t>Differential analysis</a:t>
            </a:r>
          </a:p>
          <a:p>
            <a:pPr lvl="2"/>
            <a:r>
              <a:rPr lang="en-US" dirty="0"/>
              <a:t>Disease vs non-diseases</a:t>
            </a:r>
          </a:p>
          <a:p>
            <a:pPr lvl="2"/>
            <a:r>
              <a:rPr lang="en-US" dirty="0"/>
              <a:t>Cancer vs normal in the same individual</a:t>
            </a:r>
          </a:p>
          <a:p>
            <a:pPr lvl="1"/>
            <a:r>
              <a:rPr lang="en-US" dirty="0"/>
              <a:t>Genome wide association study</a:t>
            </a:r>
          </a:p>
          <a:p>
            <a:pPr lvl="1"/>
            <a:r>
              <a:rPr lang="en-US" dirty="0"/>
              <a:t>Parent-child trios</a:t>
            </a:r>
          </a:p>
          <a:p>
            <a:pPr lvl="1"/>
            <a:r>
              <a:rPr lang="en-US" dirty="0"/>
              <a:t>Population genetics</a:t>
            </a:r>
          </a:p>
          <a:p>
            <a:r>
              <a:rPr lang="en-US" dirty="0"/>
              <a:t>Visualize</a:t>
            </a:r>
          </a:p>
          <a:p>
            <a:pPr lvl="1"/>
            <a:r>
              <a:rPr lang="en-US" dirty="0"/>
              <a:t>Manhattan plot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36147E-D81A-184B-8416-F48B770487BD}"/>
              </a:ext>
            </a:extLst>
          </p:cNvPr>
          <p:cNvSpPr txBox="1"/>
          <p:nvPr/>
        </p:nvSpPr>
        <p:spPr>
          <a:xfrm>
            <a:off x="5540188" y="6488668"/>
            <a:ext cx="3603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Image: Yang 2015, More Info: Mills 2019</a:t>
            </a:r>
          </a:p>
        </p:txBody>
      </p:sp>
      <p:pic>
        <p:nvPicPr>
          <p:cNvPr id="7" name="Picture 6" descr="A picture containing implement, stationary, pencil&#10;&#10;Description automatically generated">
            <a:extLst>
              <a:ext uri="{FF2B5EF4-FFF2-40B4-BE49-F238E27FC236}">
                <a16:creationId xmlns:a16="http://schemas.microsoft.com/office/drawing/2014/main" id="{A526636B-A511-5547-BDE8-9C2902AD8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2459963"/>
            <a:ext cx="4556836" cy="193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55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mplement, stationary, pencil&#10;&#10;Description automatically generated">
            <a:extLst>
              <a:ext uri="{FF2B5EF4-FFF2-40B4-BE49-F238E27FC236}">
                <a16:creationId xmlns:a16="http://schemas.microsoft.com/office/drawing/2014/main" id="{C68D17E6-F031-3347-A169-711CEC1C1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0" y="1530275"/>
            <a:ext cx="8928639" cy="37974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F277CB-A435-2846-9814-C2F8D13269FB}"/>
              </a:ext>
            </a:extLst>
          </p:cNvPr>
          <p:cNvSpPr txBox="1"/>
          <p:nvPr/>
        </p:nvSpPr>
        <p:spPr>
          <a:xfrm>
            <a:off x="5540188" y="6488668"/>
            <a:ext cx="3603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Image: Yang 2015</a:t>
            </a:r>
          </a:p>
        </p:txBody>
      </p:sp>
    </p:spTree>
    <p:extLst>
      <p:ext uri="{BB962C8B-B14F-4D97-AF65-F5344CB8AC3E}">
        <p14:creationId xmlns:p14="http://schemas.microsoft.com/office/powerpoint/2010/main" val="2219569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E352-2CEF-8543-8CDE-1C6164C0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RNA-seq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40F51-FAB4-C746-8F25-A92EA8F801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Analyzes gene expression levels</a:t>
            </a:r>
          </a:p>
          <a:p>
            <a:r>
              <a:rPr lang="en-US" dirty="0"/>
              <a:t>Differential Expression: What is the relative change in expression between my conditions?</a:t>
            </a:r>
          </a:p>
          <a:p>
            <a:r>
              <a:rPr lang="en-US" dirty="0"/>
              <a:t>Visualize</a:t>
            </a:r>
          </a:p>
          <a:p>
            <a:pPr lvl="1"/>
            <a:r>
              <a:rPr lang="en-US" dirty="0"/>
              <a:t>Volcano plot</a:t>
            </a:r>
          </a:p>
          <a:p>
            <a:pPr lvl="1"/>
            <a:r>
              <a:rPr lang="en-US" dirty="0"/>
              <a:t>MA plot</a:t>
            </a:r>
          </a:p>
          <a:p>
            <a:pPr lvl="1"/>
            <a:r>
              <a:rPr lang="en-US" dirty="0"/>
              <a:t>heatmap</a:t>
            </a:r>
          </a:p>
          <a:p>
            <a:endParaRPr lang="en-US" dirty="0"/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7F0B706D-E90B-FB4B-B4F5-0067D968F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188" y="2387869"/>
            <a:ext cx="2546993" cy="1828800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A25E81-1C51-2149-AAE3-52BBC348C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261" y="4470131"/>
            <a:ext cx="3500846" cy="1828800"/>
          </a:xfrm>
          <a:prstGeom prst="rect">
            <a:avLst/>
          </a:prstGeom>
        </p:spPr>
      </p:pic>
      <p:pic>
        <p:nvPicPr>
          <p:cNvPr id="14" name="Content Placeholder 13" descr="A close up of a map&#10;&#10;Description automatically generated">
            <a:extLst>
              <a:ext uri="{FF2B5EF4-FFF2-40B4-BE49-F238E27FC236}">
                <a16:creationId xmlns:a16="http://schemas.microsoft.com/office/drawing/2014/main" id="{C228891E-38DE-3047-A7C2-652915FE96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5219845" y="365126"/>
            <a:ext cx="2647336" cy="182880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DDB38B1-ADB0-194D-A2F6-B599F395A60A}"/>
              </a:ext>
            </a:extLst>
          </p:cNvPr>
          <p:cNvSpPr txBox="1"/>
          <p:nvPr/>
        </p:nvSpPr>
        <p:spPr>
          <a:xfrm>
            <a:off x="5540188" y="6488668"/>
            <a:ext cx="3603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Images: TTC-GUI, More Info: Stark 2019</a:t>
            </a:r>
          </a:p>
        </p:txBody>
      </p:sp>
    </p:spTree>
    <p:extLst>
      <p:ext uri="{BB962C8B-B14F-4D97-AF65-F5344CB8AC3E}">
        <p14:creationId xmlns:p14="http://schemas.microsoft.com/office/powerpoint/2010/main" val="225127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E352-2CEF-8543-8CDE-1C6164C0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BS-seq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40F51-FAB4-C746-8F25-A92EA8F801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Analyzes gene methylation levels</a:t>
            </a:r>
          </a:p>
          <a:p>
            <a:r>
              <a:rPr lang="en-US" dirty="0"/>
              <a:t>Assays</a:t>
            </a:r>
          </a:p>
          <a:p>
            <a:pPr lvl="1"/>
            <a:r>
              <a:rPr lang="en-US" dirty="0"/>
              <a:t>Reduced Representation Bisulfite Sequencing (RRBS)</a:t>
            </a:r>
          </a:p>
          <a:p>
            <a:pPr lvl="1"/>
            <a:r>
              <a:rPr lang="en-US" dirty="0"/>
              <a:t>Whole Genome Bisulfite Sequencing (WGBS)</a:t>
            </a:r>
          </a:p>
          <a:p>
            <a:r>
              <a:rPr lang="en-US" dirty="0"/>
              <a:t>Differential Methylation: Which CpG sites changed methylation between my conditions?</a:t>
            </a:r>
          </a:p>
          <a:p>
            <a:r>
              <a:rPr lang="en-US" dirty="0"/>
              <a:t>Visualize</a:t>
            </a:r>
          </a:p>
          <a:p>
            <a:pPr lvl="1"/>
            <a:r>
              <a:rPr lang="en-US" dirty="0"/>
              <a:t>Volcano plot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72B914-B9BF-C245-8E58-1B1C0EF7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1654659"/>
            <a:ext cx="4522304" cy="45223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F9C780-FF65-E346-BBC0-F374FE796648}"/>
              </a:ext>
            </a:extLst>
          </p:cNvPr>
          <p:cNvSpPr txBox="1"/>
          <p:nvPr/>
        </p:nvSpPr>
        <p:spPr>
          <a:xfrm>
            <a:off x="3765177" y="6488668"/>
            <a:ext cx="5378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Image: KK (unpublished), More Info: Barros-Silva 2018</a:t>
            </a:r>
          </a:p>
        </p:txBody>
      </p:sp>
    </p:spTree>
    <p:extLst>
      <p:ext uri="{BB962C8B-B14F-4D97-AF65-F5344CB8AC3E}">
        <p14:creationId xmlns:p14="http://schemas.microsoft.com/office/powerpoint/2010/main" val="225031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E352-2CEF-8543-8CDE-1C6164C0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ChIP</a:t>
            </a:r>
            <a:r>
              <a:rPr lang="en-US" dirty="0"/>
              <a:t>-seq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40F51-FAB4-C746-8F25-A92EA8F801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Analyzes features associated with DNA by targeting with an antibody against the feature of interest</a:t>
            </a:r>
          </a:p>
          <a:p>
            <a:pPr lvl="1"/>
            <a:r>
              <a:rPr lang="en-US" dirty="0"/>
              <a:t>DNA-associated proteins</a:t>
            </a:r>
          </a:p>
          <a:p>
            <a:pPr lvl="1"/>
            <a:r>
              <a:rPr lang="en-US" dirty="0"/>
              <a:t>Histone modifications</a:t>
            </a:r>
          </a:p>
          <a:p>
            <a:r>
              <a:rPr lang="en-US" dirty="0"/>
              <a:t>Instead of counting reads, call peaks</a:t>
            </a:r>
          </a:p>
          <a:p>
            <a:r>
              <a:rPr lang="en-US" dirty="0"/>
              <a:t>Where is my feature of interest? Does the location change or the signal change with the experimental condition?</a:t>
            </a:r>
          </a:p>
          <a:p>
            <a:r>
              <a:rPr lang="en-US" dirty="0"/>
              <a:t>Visualize</a:t>
            </a:r>
          </a:p>
          <a:p>
            <a:pPr lvl="1"/>
            <a:r>
              <a:rPr lang="en-US" dirty="0"/>
              <a:t>Example pileup</a:t>
            </a:r>
          </a:p>
          <a:p>
            <a:pPr lvl="1"/>
            <a:r>
              <a:rPr lang="en-US" dirty="0"/>
              <a:t>Traces</a:t>
            </a:r>
          </a:p>
          <a:p>
            <a:pPr lvl="1"/>
            <a:r>
              <a:rPr lang="en-US" dirty="0"/>
              <a:t>Heatmaps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C8F75D-089E-4342-8921-EEFA4D119E52}"/>
              </a:ext>
            </a:extLst>
          </p:cNvPr>
          <p:cNvSpPr txBox="1"/>
          <p:nvPr/>
        </p:nvSpPr>
        <p:spPr>
          <a:xfrm>
            <a:off x="4572000" y="6488668"/>
            <a:ext cx="45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Images: KK (unpublished), </a:t>
            </a:r>
            <a:r>
              <a:rPr lang="en-US" sz="1200" dirty="0" err="1"/>
              <a:t>Nakato</a:t>
            </a:r>
            <a:r>
              <a:rPr lang="en-US" sz="1200" dirty="0"/>
              <a:t> 2017, More Info: </a:t>
            </a:r>
            <a:r>
              <a:rPr lang="en-US" sz="1200" dirty="0" err="1"/>
              <a:t>Nakato</a:t>
            </a:r>
            <a:r>
              <a:rPr lang="en-US" sz="1200" dirty="0"/>
              <a:t> 2017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47CF8D-8758-3244-85CE-F590F2DAC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877" y="365126"/>
            <a:ext cx="1110143" cy="327335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FC863A-0E96-8E47-A89E-63E6C1595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186" y="3727564"/>
            <a:ext cx="3258801" cy="237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03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EC89D6-CE8B-564E-AD13-F179D728C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272" y="257018"/>
            <a:ext cx="2151529" cy="6343964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3C2D11-788A-1F4C-BED4-11FB0ED47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371" y="1524924"/>
            <a:ext cx="5215354" cy="38081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3F45B-0C04-9B4F-A57B-FA6745ADAFEB}"/>
              </a:ext>
            </a:extLst>
          </p:cNvPr>
          <p:cNvSpPr txBox="1"/>
          <p:nvPr/>
        </p:nvSpPr>
        <p:spPr>
          <a:xfrm>
            <a:off x="4572000" y="6488668"/>
            <a:ext cx="45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Images: KK (unpublished), </a:t>
            </a:r>
            <a:r>
              <a:rPr lang="en-US" sz="1200" dirty="0" err="1"/>
              <a:t>Nakato</a:t>
            </a:r>
            <a:r>
              <a:rPr lang="en-US" sz="1200" dirty="0"/>
              <a:t> 2017, More Info: </a:t>
            </a:r>
            <a:r>
              <a:rPr lang="en-US" sz="1200" dirty="0" err="1"/>
              <a:t>Nakato</a:t>
            </a:r>
            <a:r>
              <a:rPr lang="en-US" sz="1200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2791355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E352-2CEF-8543-8CDE-1C6164C0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ATAC-seq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40F51-FAB4-C746-8F25-A92EA8F801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Assay for chromatin accessibility</a:t>
            </a:r>
          </a:p>
          <a:p>
            <a:pPr lvl="1"/>
            <a:r>
              <a:rPr lang="en-US" dirty="0"/>
              <a:t>Get signal in open chromatin</a:t>
            </a:r>
          </a:p>
          <a:p>
            <a:pPr lvl="1"/>
            <a:r>
              <a:rPr lang="en-US" dirty="0"/>
              <a:t>Most chromatin is closed, get well-defined signal in promoters and enhancers</a:t>
            </a:r>
          </a:p>
          <a:p>
            <a:r>
              <a:rPr lang="en-US" dirty="0"/>
              <a:t>Instead of counting reads, call peaks</a:t>
            </a:r>
          </a:p>
          <a:p>
            <a:r>
              <a:rPr lang="en-US" dirty="0"/>
              <a:t>Does the location change or the signal change with the experimental condition?</a:t>
            </a:r>
          </a:p>
          <a:p>
            <a:r>
              <a:rPr lang="en-US" dirty="0"/>
              <a:t>Visualize</a:t>
            </a:r>
          </a:p>
          <a:p>
            <a:pPr lvl="1"/>
            <a:r>
              <a:rPr lang="en-US" dirty="0"/>
              <a:t>Example pileup</a:t>
            </a:r>
          </a:p>
          <a:p>
            <a:pPr lvl="1"/>
            <a:r>
              <a:rPr lang="en-US" dirty="0"/>
              <a:t>Traces</a:t>
            </a:r>
          </a:p>
          <a:p>
            <a:pPr lvl="1"/>
            <a:r>
              <a:rPr lang="en-US" dirty="0"/>
              <a:t>Heatmaps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E02C5C-0228-B743-8072-607282D86A41}"/>
              </a:ext>
            </a:extLst>
          </p:cNvPr>
          <p:cNvSpPr txBox="1"/>
          <p:nvPr/>
        </p:nvSpPr>
        <p:spPr>
          <a:xfrm>
            <a:off x="5540188" y="6488668"/>
            <a:ext cx="3603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Images: Yan 2020, More Info: Yan 2020</a:t>
            </a:r>
          </a:p>
        </p:txBody>
      </p:sp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F323D92-7E6D-1A42-B8BF-5B36BB88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52" y="1671745"/>
            <a:ext cx="4424402" cy="351451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032F64-8C7D-744F-9FF2-4116C0135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71" r="20588" b="71939"/>
          <a:stretch/>
        </p:blipFill>
        <p:spPr>
          <a:xfrm>
            <a:off x="3347284" y="5186255"/>
            <a:ext cx="5712321" cy="698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757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26BA7-167F-084A-A7A8-0063A657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45458" y="2542925"/>
            <a:ext cx="6066854" cy="1325563"/>
          </a:xfrm>
        </p:spPr>
        <p:txBody>
          <a:bodyPr/>
          <a:lstStyle/>
          <a:p>
            <a:pPr algn="ctr"/>
            <a:r>
              <a:rPr lang="en-US" dirty="0"/>
              <a:t>Single Cell Assays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A43861-43A0-604B-84FB-B0BCCA68031F}"/>
              </a:ext>
            </a:extLst>
          </p:cNvPr>
          <p:cNvSpPr txBox="1"/>
          <p:nvPr/>
        </p:nvSpPr>
        <p:spPr>
          <a:xfrm>
            <a:off x="5045336" y="6488668"/>
            <a:ext cx="4098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Images: Stark 2019, More Info: Stark 2019, </a:t>
            </a:r>
            <a:r>
              <a:rPr lang="en-US" sz="1200" dirty="0" err="1"/>
              <a:t>Lahneman</a:t>
            </a:r>
            <a:r>
              <a:rPr lang="en-US" sz="1200" dirty="0"/>
              <a:t> 2020</a:t>
            </a:r>
          </a:p>
        </p:txBody>
      </p:sp>
      <p:pic>
        <p:nvPicPr>
          <p:cNvPr id="8" name="Picture 7" descr="A picture containing appliance, refrigerator, many, covered&#10;&#10;Description automatically generated">
            <a:extLst>
              <a:ext uri="{FF2B5EF4-FFF2-40B4-BE49-F238E27FC236}">
                <a16:creationId xmlns:a16="http://schemas.microsoft.com/office/drawing/2014/main" id="{9D69F465-98AB-114F-A3AF-42349B0AE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751" y="92333"/>
            <a:ext cx="61722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92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C4071-D130-5042-B088-7A59DD1C9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can I get started in bioinformatics on my own? (A collection of free online resources)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D1179-C001-6E42-A2BF-06DF9D776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dirty="0"/>
              <a:t>Learn a scripting language</a:t>
            </a:r>
          </a:p>
          <a:p>
            <a:pPr lvl="1"/>
            <a:r>
              <a:rPr lang="en-US" dirty="0"/>
              <a:t>R </a:t>
            </a:r>
            <a:r>
              <a:rPr lang="en-US" dirty="0">
                <a:hlinkClick r:id="rId2"/>
              </a:rPr>
              <a:t>https://r4ds.had.co.nz/</a:t>
            </a:r>
            <a:endParaRPr lang="en-US" dirty="0"/>
          </a:p>
          <a:p>
            <a:pPr lvl="1"/>
            <a:r>
              <a:rPr lang="en-US" dirty="0"/>
              <a:t>Python </a:t>
            </a:r>
            <a:r>
              <a:rPr lang="en-US" dirty="0">
                <a:hlinkClick r:id="rId3"/>
              </a:rPr>
              <a:t>https://jakevdp.github.io/PythonDataScienceHandbook/</a:t>
            </a:r>
            <a:endParaRPr lang="en-US" dirty="0"/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Take a work through a genomics, biostatistics, and/or bioinformatics course</a:t>
            </a:r>
          </a:p>
          <a:p>
            <a:pPr lvl="1"/>
            <a:r>
              <a:rPr lang="en-US" dirty="0"/>
              <a:t>Biomedical Data Science </a:t>
            </a:r>
            <a:r>
              <a:rPr lang="en-US" dirty="0">
                <a:hlinkClick r:id="rId4"/>
              </a:rPr>
              <a:t>http://genomicsclass.github.io/book/</a:t>
            </a:r>
            <a:endParaRPr lang="en-US" dirty="0"/>
          </a:p>
          <a:p>
            <a:pPr lvl="1"/>
            <a:r>
              <a:rPr lang="en-US" dirty="0"/>
              <a:t>Modern Statistics for Modern Biology </a:t>
            </a:r>
            <a:r>
              <a:rPr lang="en-US" dirty="0">
                <a:hlinkClick r:id="rId5"/>
              </a:rPr>
              <a:t>http://web.stanford.edu/class/bios221/book/index.html</a:t>
            </a:r>
            <a:endParaRPr lang="en-US" dirty="0"/>
          </a:p>
          <a:p>
            <a:pPr lvl="1"/>
            <a:r>
              <a:rPr lang="en-US" dirty="0"/>
              <a:t>Bioinformatics Data Skills </a:t>
            </a:r>
            <a:r>
              <a:rPr lang="en-US" dirty="0">
                <a:hlinkClick r:id="rId6"/>
              </a:rPr>
              <a:t>https://vincebuffalo.com/book/</a:t>
            </a:r>
            <a:r>
              <a:rPr lang="en-US" dirty="0"/>
              <a:t> (book not free sorry!)</a:t>
            </a:r>
          </a:p>
          <a:p>
            <a:pPr marL="385763" indent="-385763">
              <a:buFont typeface="+mj-lt"/>
              <a:buAutoNum type="arabicPeriod"/>
            </a:pPr>
            <a:r>
              <a:rPr lang="en-US" dirty="0"/>
              <a:t>Go to a </a:t>
            </a:r>
            <a:r>
              <a:rPr lang="en-US" dirty="0" err="1"/>
              <a:t>MeetUp</a:t>
            </a:r>
            <a:endParaRPr lang="en-US" dirty="0"/>
          </a:p>
          <a:p>
            <a:pPr lvl="1"/>
            <a:r>
              <a:rPr lang="en-US" dirty="0" err="1"/>
              <a:t>RLadies</a:t>
            </a:r>
            <a:r>
              <a:rPr lang="en-US" dirty="0"/>
              <a:t> Philly </a:t>
            </a:r>
            <a:r>
              <a:rPr lang="en-US" dirty="0">
                <a:hlinkClick r:id="rId7"/>
              </a:rPr>
              <a:t>https://www.meetup.com/rladies-philly/</a:t>
            </a:r>
            <a:endParaRPr lang="en-US" dirty="0"/>
          </a:p>
          <a:p>
            <a:pPr lvl="1"/>
            <a:r>
              <a:rPr lang="en-US" dirty="0"/>
              <a:t>Philadelphia Python Users Group </a:t>
            </a:r>
            <a:r>
              <a:rPr lang="en-US" dirty="0">
                <a:hlinkClick r:id="rId6"/>
              </a:rPr>
              <a:t>https://vincebuffalo.com/book/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089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9531-6F13-FE47-9F27-C4F15BF73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4F4BB-13D5-FF4A-863C-2DF54806C1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Associate Bioinformatics Scientist at Coriell Institute for Medical Research</a:t>
            </a:r>
          </a:p>
          <a:p>
            <a:r>
              <a:rPr lang="en-US" dirty="0"/>
              <a:t>Help other people with their data analysis</a:t>
            </a:r>
          </a:p>
          <a:p>
            <a:r>
              <a:rPr lang="en-US" dirty="0"/>
              <a:t>Independent data analysis</a:t>
            </a:r>
          </a:p>
          <a:p>
            <a:r>
              <a:rPr lang="en-US" dirty="0"/>
              <a:t>All materials for my lecture will be online at</a:t>
            </a: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FA0B74F0-27EE-A24B-9458-887B87971F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tretch/>
        </p:blipFill>
        <p:spPr>
          <a:xfrm>
            <a:off x="5165311" y="4471034"/>
            <a:ext cx="2794000" cy="723900"/>
          </a:xfrm>
        </p:spPr>
      </p:pic>
      <p:pic>
        <p:nvPicPr>
          <p:cNvPr id="12" name="Picture 11" descr="A picture containing game, kite&#10;&#10;Description automatically generated">
            <a:extLst>
              <a:ext uri="{FF2B5EF4-FFF2-40B4-BE49-F238E27FC236}">
                <a16:creationId xmlns:a16="http://schemas.microsoft.com/office/drawing/2014/main" id="{DCAD07BB-4401-8446-B6D5-22E0D3B5E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276" y="2386965"/>
            <a:ext cx="2084069" cy="208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3111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A9BA0-12A4-EF4B-9E9F-EC8845F11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BE562B6-DEA9-C448-AF9B-CBF2C3588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3400" dirty="0"/>
              <a:t>Literature: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DNA-seq: </a:t>
            </a:r>
            <a:r>
              <a:rPr lang="en-US" dirty="0"/>
              <a:t>Mills, M. C. &amp; Rahal, C. A </a:t>
            </a:r>
            <a:r>
              <a:rPr lang="en-US" dirty="0" err="1"/>
              <a:t>scientometric</a:t>
            </a:r>
            <a:r>
              <a:rPr lang="en-US" dirty="0"/>
              <a:t> review of genome-wide association studies. Communications Biology 2, (2019).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RNA-seq</a:t>
            </a:r>
            <a:r>
              <a:rPr lang="en-US" dirty="0"/>
              <a:t>: Stark, R., </a:t>
            </a:r>
            <a:r>
              <a:rPr lang="en-US" dirty="0" err="1"/>
              <a:t>Grzelak</a:t>
            </a:r>
            <a:r>
              <a:rPr lang="en-US" dirty="0"/>
              <a:t>, M. &amp; Hadfield, J. RNA sequencing: the teenage years. </a:t>
            </a:r>
            <a:r>
              <a:rPr lang="en-US" i="1" dirty="0"/>
              <a:t>Nat Rev Genet</a:t>
            </a:r>
            <a:r>
              <a:rPr lang="en-US" dirty="0"/>
              <a:t> 20, 631–656 (2019). </a:t>
            </a:r>
            <a:r>
              <a:rPr lang="en-US" dirty="0">
                <a:hlinkClick r:id="rId2"/>
              </a:rPr>
              <a:t>https://doi.org/10.1038/s41576-019-0150-2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BS-seq: </a:t>
            </a:r>
            <a:r>
              <a:rPr lang="en-US" dirty="0"/>
              <a:t>Yan, F., Powell, D. R., Curtis, D. J. &amp; Wong, N. C. From reads to insight: a hitchhiker’s guide to ATAC-seq data analysis. Genome Biology 21, (2020).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err="1"/>
              <a:t>ChIP</a:t>
            </a:r>
            <a:r>
              <a:rPr lang="en-US" b="1" dirty="0"/>
              <a:t>-seq: </a:t>
            </a:r>
            <a:r>
              <a:rPr lang="en-US" dirty="0" err="1"/>
              <a:t>Nakato</a:t>
            </a:r>
            <a:r>
              <a:rPr lang="en-US" dirty="0"/>
              <a:t>, R. &amp; </a:t>
            </a:r>
            <a:r>
              <a:rPr lang="en-US" dirty="0" err="1"/>
              <a:t>Shirahige</a:t>
            </a:r>
            <a:r>
              <a:rPr lang="en-US" dirty="0"/>
              <a:t>, K. Recent advances in </a:t>
            </a:r>
            <a:r>
              <a:rPr lang="en-US" dirty="0" err="1"/>
              <a:t>ChIP</a:t>
            </a:r>
            <a:r>
              <a:rPr lang="en-US" dirty="0"/>
              <a:t>-seq analysis: from quality management to whole-genome annotation. Briefings in Bioinformatics bbw023 (2016) doi:10.1093/bib/bbw023.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ATAC-seq: </a:t>
            </a:r>
            <a:r>
              <a:rPr lang="en-US" dirty="0"/>
              <a:t>Yan, F., Powell, D. R., Curtis, D. J. &amp; Wong, N. C. From reads to insight: a hitchhiker’s guide to ATAC-seq data analysis. Genome Biology 21, (2020).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Single Cell: </a:t>
            </a:r>
            <a:r>
              <a:rPr lang="en-US" dirty="0" err="1"/>
              <a:t>Lähnemann</a:t>
            </a:r>
            <a:r>
              <a:rPr lang="en-US" dirty="0"/>
              <a:t>, D. et al. Eleven grand challenges in single-cell data science. Genome Biology 21, (2020).</a:t>
            </a:r>
          </a:p>
          <a:p>
            <a:pPr marL="0" indent="0">
              <a:buNone/>
            </a:pPr>
            <a:r>
              <a:rPr lang="en-US" sz="3400" dirty="0"/>
              <a:t>Images: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Mapping reads to a reference or de novo assembly. Reprinted by permission on EMBL-EBI (</a:t>
            </a:r>
            <a:r>
              <a:rPr lang="en-US" dirty="0">
                <a:hlinkClick r:id="rId3"/>
              </a:rPr>
              <a:t>https://www.ebi.ac.uk/training/online/course/functional-genomics-ii-common-technologies-and-data-analysis-methods/read-mapping-or</a:t>
            </a:r>
            <a:r>
              <a:rPr lang="en-US" dirty="0"/>
              <a:t>) from Macmillan Publishers Ltd: Nature Biotechnology. Haas BJ and </a:t>
            </a:r>
            <a:r>
              <a:rPr lang="en-US" dirty="0" err="1"/>
              <a:t>Zody</a:t>
            </a:r>
            <a:r>
              <a:rPr lang="en-US" dirty="0"/>
              <a:t> MC. Advancing </a:t>
            </a:r>
            <a:r>
              <a:rPr lang="en-US" dirty="0">
                <a:hlinkClick r:id="rId4"/>
              </a:rPr>
              <a:t>RNA-seq</a:t>
            </a:r>
            <a:r>
              <a:rPr lang="en-US" dirty="0"/>
              <a:t> analysis. 28:421-423, copyright 2010 (</a:t>
            </a:r>
            <a:r>
              <a:rPr lang="en-US" dirty="0">
                <a:hlinkClick r:id="rId5"/>
              </a:rPr>
              <a:t>10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Yang, Xiaobo; Sun, </a:t>
            </a:r>
            <a:r>
              <a:rPr lang="en-US" dirty="0" err="1"/>
              <a:t>Jielin</a:t>
            </a:r>
            <a:r>
              <a:rPr lang="en-US" dirty="0"/>
              <a:t>; Gao, Yong; Tan, </a:t>
            </a:r>
            <a:r>
              <a:rPr lang="en-US" dirty="0" err="1"/>
              <a:t>Aihua</a:t>
            </a:r>
            <a:r>
              <a:rPr lang="en-US" dirty="0"/>
              <a:t>; Zhang, </a:t>
            </a:r>
            <a:r>
              <a:rPr lang="en-US" dirty="0" err="1"/>
              <a:t>Haiying</a:t>
            </a:r>
            <a:r>
              <a:rPr lang="en-US" dirty="0"/>
              <a:t>; Hu, </a:t>
            </a:r>
            <a:r>
              <a:rPr lang="en-US" dirty="0" err="1"/>
              <a:t>Yanling</a:t>
            </a:r>
            <a:r>
              <a:rPr lang="en-US" dirty="0"/>
              <a:t>; et al. (2015): Manhattan plot of genome-wide association analyses for C3 level.. PLOS Genetics. Figure. https://</a:t>
            </a:r>
            <a:r>
              <a:rPr lang="en-US" dirty="0" err="1"/>
              <a:t>doi.org</a:t>
            </a:r>
            <a:r>
              <a:rPr lang="en-US" dirty="0"/>
              <a:t>/10.1371/journal.pgen.1002916.g001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657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B400-CAEB-8147-A120-AD4FAC998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data?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89725-7EBB-3A41-92D2-BDEA044A9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83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98D0E-0967-6749-8ACE-AB8A3924E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AB6C4-7D48-9B4A-8CC6-EC20E7A8A9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Reference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A03DE-E7D6-924A-B2EC-235B44FFF5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Variants</a:t>
            </a:r>
          </a:p>
          <a:p>
            <a:pPr lvl="1"/>
            <a:r>
              <a:rPr lang="en-US" dirty="0"/>
              <a:t>1000 Genomes </a:t>
            </a:r>
            <a:r>
              <a:rPr lang="en-US" sz="900" dirty="0">
                <a:hlinkClick r:id="rId2"/>
              </a:rPr>
              <a:t>https://www.internationalgenome.org/</a:t>
            </a:r>
            <a:endParaRPr lang="en-US" sz="900" dirty="0"/>
          </a:p>
          <a:p>
            <a:pPr lvl="1"/>
            <a:r>
              <a:rPr lang="en-US" dirty="0" err="1"/>
              <a:t>ClinVar</a:t>
            </a:r>
            <a:r>
              <a:rPr lang="en-US" dirty="0"/>
              <a:t> </a:t>
            </a:r>
            <a:r>
              <a:rPr lang="en-US" sz="1000" dirty="0">
                <a:hlinkClick r:id="rId3"/>
              </a:rPr>
              <a:t>https://www.ncbi.nlm.nih.gov/clinvar/</a:t>
            </a:r>
            <a:endParaRPr lang="en-US" sz="1000" dirty="0"/>
          </a:p>
          <a:p>
            <a:pPr lvl="1"/>
            <a:r>
              <a:rPr lang="en-US" dirty="0"/>
              <a:t>Catalogue of Somatic Mutations in Cancer (COSMIC) </a:t>
            </a:r>
            <a:r>
              <a:rPr lang="en-US" sz="1000" dirty="0">
                <a:hlinkClick r:id="rId4"/>
              </a:rPr>
              <a:t>https://cancer.sanger.ac.uk/cosmic</a:t>
            </a:r>
            <a:endParaRPr lang="en-US" sz="1000" dirty="0"/>
          </a:p>
          <a:p>
            <a:r>
              <a:rPr lang="en-US" dirty="0"/>
              <a:t>Epigenetics</a:t>
            </a:r>
          </a:p>
          <a:p>
            <a:pPr lvl="1"/>
            <a:r>
              <a:rPr lang="en-US" dirty="0"/>
              <a:t>Encyclopedia of DNA Elements (ENCODE) </a:t>
            </a:r>
            <a:r>
              <a:rPr lang="en-US" sz="900" dirty="0">
                <a:hlinkClick r:id="rId5"/>
              </a:rPr>
              <a:t>https://www.encodeproject.org/</a:t>
            </a:r>
            <a:endParaRPr lang="en-US" sz="900" dirty="0"/>
          </a:p>
          <a:p>
            <a:pPr lvl="1"/>
            <a:r>
              <a:rPr lang="en-US" dirty="0"/>
              <a:t>Roadmap Epigenomics Project </a:t>
            </a:r>
            <a:r>
              <a:rPr lang="en-US" sz="1000" dirty="0">
                <a:hlinkClick r:id="rId6"/>
              </a:rPr>
              <a:t>http://www.roadmapepigenomics.org/</a:t>
            </a:r>
            <a:endParaRPr lang="en-US" sz="1000" dirty="0"/>
          </a:p>
          <a:p>
            <a:r>
              <a:rPr lang="en-US" dirty="0"/>
              <a:t>Single Cell (everything is under active development)</a:t>
            </a:r>
          </a:p>
          <a:p>
            <a:pPr lvl="1"/>
            <a:r>
              <a:rPr lang="en-US" dirty="0"/>
              <a:t>Human Cell Atlas </a:t>
            </a:r>
            <a:r>
              <a:rPr lang="en-US" sz="1000" dirty="0">
                <a:hlinkClick r:id="rId7"/>
              </a:rPr>
              <a:t>https://www.humancellatlas.org/</a:t>
            </a:r>
            <a:endParaRPr lang="en-US" sz="1000" dirty="0"/>
          </a:p>
          <a:p>
            <a:pPr lvl="1"/>
            <a:r>
              <a:rPr lang="en-US" dirty="0"/>
              <a:t>Mouse Cell Atlas </a:t>
            </a:r>
            <a:r>
              <a:rPr lang="en-US" sz="1100" dirty="0">
                <a:hlinkClick r:id="rId8"/>
              </a:rPr>
              <a:t>http://bis.zju.edu.cn/MCA/</a:t>
            </a:r>
            <a:endParaRPr lang="en-US" sz="1100" dirty="0"/>
          </a:p>
          <a:p>
            <a:pPr lvl="1"/>
            <a:r>
              <a:rPr lang="en-US" dirty="0"/>
              <a:t>Tabula </a:t>
            </a:r>
            <a:r>
              <a:rPr lang="en-US" dirty="0" err="1"/>
              <a:t>Muris</a:t>
            </a:r>
            <a:r>
              <a:rPr lang="en-US" dirty="0"/>
              <a:t> </a:t>
            </a:r>
            <a:r>
              <a:rPr lang="en-US" sz="1100" dirty="0">
                <a:hlinkClick r:id="rId9"/>
              </a:rPr>
              <a:t>https://tabula-muris.ds.czbiohub.org/</a:t>
            </a:r>
            <a:endParaRPr lang="en-US" sz="11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58BE1F-2D10-F34D-9D5C-A11D495EE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Publicly Available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B28927-79F7-0D49-BAF8-8C419E625D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dbGaP</a:t>
            </a:r>
            <a:r>
              <a:rPr lang="en-US" dirty="0"/>
              <a:t> </a:t>
            </a:r>
            <a:r>
              <a:rPr lang="en-US" dirty="0">
                <a:hlinkClick r:id="rId10"/>
              </a:rPr>
              <a:t>https://www.ncbi.nlm.nih.gov/gap/</a:t>
            </a:r>
            <a:endParaRPr lang="en-US" dirty="0"/>
          </a:p>
          <a:p>
            <a:r>
              <a:rPr lang="en-US" dirty="0"/>
              <a:t>The Cancer Genome Atlas (TCGA) </a:t>
            </a:r>
            <a:r>
              <a:rPr lang="en-US" dirty="0">
                <a:hlinkClick r:id="rId11"/>
              </a:rPr>
              <a:t>https://www.cancer.gov/about-nci/organization/ccg/research/structural-genomics/tcga</a:t>
            </a:r>
            <a:endParaRPr lang="en-US" dirty="0"/>
          </a:p>
          <a:p>
            <a:r>
              <a:rPr lang="en-US" dirty="0" err="1"/>
              <a:t>DeepBlue</a:t>
            </a:r>
            <a:r>
              <a:rPr lang="en-US" dirty="0"/>
              <a:t> </a:t>
            </a:r>
            <a:r>
              <a:rPr lang="en-US" dirty="0">
                <a:hlinkClick r:id="rId12"/>
              </a:rPr>
              <a:t>https://deepblue.mpi-inf.mpg.de/</a:t>
            </a:r>
            <a:endParaRPr lang="en-US" dirty="0"/>
          </a:p>
          <a:p>
            <a:r>
              <a:rPr lang="en-US" dirty="0"/>
              <a:t>NCBI Data</a:t>
            </a:r>
          </a:p>
          <a:p>
            <a:pPr lvl="1"/>
            <a:r>
              <a:rPr lang="en-US" dirty="0"/>
              <a:t>Gene Expression Omnibus (GEO) for processed data </a:t>
            </a:r>
            <a:r>
              <a:rPr lang="en-US" dirty="0">
                <a:hlinkClick r:id="rId13"/>
              </a:rPr>
              <a:t>https://www.ncbi.nlm.nih.gov/geo/</a:t>
            </a:r>
            <a:endParaRPr lang="en-US" dirty="0"/>
          </a:p>
          <a:p>
            <a:pPr lvl="1"/>
            <a:r>
              <a:rPr lang="en-US" dirty="0"/>
              <a:t>Short Read Archive (SRA) for raw data </a:t>
            </a:r>
            <a:r>
              <a:rPr lang="en-US" dirty="0">
                <a:hlinkClick r:id="rId14"/>
              </a:rPr>
              <a:t>https://www.ncbi.nlm.nih.gov/sra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25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8832F6-AD57-F14B-8FE9-9859F47A2A46}"/>
              </a:ext>
            </a:extLst>
          </p:cNvPr>
          <p:cNvSpPr txBox="1"/>
          <p:nvPr/>
        </p:nvSpPr>
        <p:spPr>
          <a:xfrm>
            <a:off x="0" y="2782669"/>
            <a:ext cx="9144000" cy="12926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800" dirty="0"/>
              <a:t>DATABASE DEMO</a:t>
            </a:r>
          </a:p>
        </p:txBody>
      </p:sp>
    </p:spTree>
    <p:extLst>
      <p:ext uri="{BB962C8B-B14F-4D97-AF65-F5344CB8AC3E}">
        <p14:creationId xmlns:p14="http://schemas.microsoft.com/office/powerpoint/2010/main" val="1711894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0704-FFDD-B647-9AB4-348B0918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Genomics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C2D54-2D54-BC44-A430-288C4C9D43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1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7A2A1-1F3C-AC41-A565-04FE33A2B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029FD-FE47-8342-A371-AEF582856C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Quality Control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Alignment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Count Features of Interest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7C3E68B-34A9-D844-B8F2-0E0CFD37B13F}"/>
              </a:ext>
            </a:extLst>
          </p:cNvPr>
          <p:cNvGrpSpPr/>
          <p:nvPr/>
        </p:nvGrpSpPr>
        <p:grpSpPr>
          <a:xfrm>
            <a:off x="4716108" y="789333"/>
            <a:ext cx="3799242" cy="1289463"/>
            <a:chOff x="4572000" y="1025485"/>
            <a:chExt cx="3799242" cy="128946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1AB5D00-1A49-0C4F-BC34-DE8384DEDC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712" t="4904" r="18584" b="76918"/>
            <a:stretch/>
          </p:blipFill>
          <p:spPr>
            <a:xfrm>
              <a:off x="4572000" y="1430917"/>
              <a:ext cx="3799242" cy="88403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DBCDD4-95F7-284C-A3B3-3F372500BF3E}"/>
                </a:ext>
              </a:extLst>
            </p:cNvPr>
            <p:cNvSpPr txBox="1"/>
            <p:nvPr/>
          </p:nvSpPr>
          <p:spPr>
            <a:xfrm>
              <a:off x="4572001" y="1025485"/>
              <a:ext cx="379924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/>
                <a:t>Good Reads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2D8C39-800C-FC4B-A39D-5DAE58A14416}"/>
              </a:ext>
            </a:extLst>
          </p:cNvPr>
          <p:cNvGrpSpPr/>
          <p:nvPr/>
        </p:nvGrpSpPr>
        <p:grpSpPr>
          <a:xfrm>
            <a:off x="4743774" y="2631020"/>
            <a:ext cx="3726404" cy="1518536"/>
            <a:chOff x="4674325" y="3199077"/>
            <a:chExt cx="3726404" cy="151853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D000EB8-2268-9942-A032-12F2B3163C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58" t="37236" r="38963" b="39094"/>
            <a:stretch/>
          </p:blipFill>
          <p:spPr>
            <a:xfrm>
              <a:off x="4674325" y="3566545"/>
              <a:ext cx="3726404" cy="115106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C094005-3928-8340-8AEB-F6322A382654}"/>
                </a:ext>
              </a:extLst>
            </p:cNvPr>
            <p:cNvSpPr txBox="1"/>
            <p:nvPr/>
          </p:nvSpPr>
          <p:spPr>
            <a:xfrm>
              <a:off x="4808808" y="3199077"/>
              <a:ext cx="347494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/>
                <a:t>Align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2BCCB5-FD64-A448-8529-CCBA67150952}"/>
              </a:ext>
            </a:extLst>
          </p:cNvPr>
          <p:cNvGrpSpPr/>
          <p:nvPr/>
        </p:nvGrpSpPr>
        <p:grpSpPr>
          <a:xfrm>
            <a:off x="4241401" y="4701780"/>
            <a:ext cx="4024310" cy="1475183"/>
            <a:chOff x="4171952" y="5232969"/>
            <a:chExt cx="4024310" cy="147518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97D46F0-1DF8-2A4D-8615-D69778848A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58" t="76869" r="47373" b="3400"/>
            <a:stretch/>
          </p:blipFill>
          <p:spPr>
            <a:xfrm>
              <a:off x="5014128" y="5602301"/>
              <a:ext cx="3182134" cy="95950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5353A64-4474-674B-9F7F-334B1D878C8F}"/>
                </a:ext>
              </a:extLst>
            </p:cNvPr>
            <p:cNvSpPr txBox="1"/>
            <p:nvPr/>
          </p:nvSpPr>
          <p:spPr>
            <a:xfrm>
              <a:off x="4896299" y="5232969"/>
              <a:ext cx="329996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/>
                <a:t>Count Reads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1421A4-E398-AF4C-A129-2FA2C2E9B3E3}"/>
                </a:ext>
              </a:extLst>
            </p:cNvPr>
            <p:cNvSpPr/>
            <p:nvPr/>
          </p:nvSpPr>
          <p:spPr>
            <a:xfrm>
              <a:off x="4171952" y="6089028"/>
              <a:ext cx="914400" cy="53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BB3E10-C8A9-0841-B688-97B68CDFB36E}"/>
                </a:ext>
              </a:extLst>
            </p:cNvPr>
            <p:cNvSpPr/>
            <p:nvPr/>
          </p:nvSpPr>
          <p:spPr>
            <a:xfrm>
              <a:off x="4521099" y="6510904"/>
              <a:ext cx="914400" cy="1972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4B385D-44FF-1E45-9E86-257F1BE88F4D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6615729" y="2078796"/>
            <a:ext cx="0" cy="5522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5BB5DD7-54C9-064B-B647-8DA54EE32055}"/>
              </a:ext>
            </a:extLst>
          </p:cNvPr>
          <p:cNvCxnSpPr>
            <a:stCxn id="6" idx="2"/>
            <a:endCxn id="13" idx="0"/>
          </p:cNvCxnSpPr>
          <p:nvPr/>
        </p:nvCxnSpPr>
        <p:spPr>
          <a:xfrm>
            <a:off x="6606976" y="4149556"/>
            <a:ext cx="8754" cy="5522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429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11E4AAC-F896-C346-ADB6-966408702C4F}"/>
              </a:ext>
            </a:extLst>
          </p:cNvPr>
          <p:cNvSpPr/>
          <p:nvPr/>
        </p:nvSpPr>
        <p:spPr>
          <a:xfrm>
            <a:off x="4144616" y="1938130"/>
            <a:ext cx="4790661" cy="298173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E813F-9970-734E-9AA7-219E6287E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8CC77-1D9C-DE49-AD50-C372F59D57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Normalize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Explore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Filter / Transform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Visualize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Model / 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Communicate</a:t>
            </a:r>
          </a:p>
          <a:p>
            <a:pPr lvl="1"/>
            <a:r>
              <a:rPr lang="en-US" dirty="0"/>
              <a:t>Poster</a:t>
            </a:r>
          </a:p>
          <a:p>
            <a:pPr lvl="1"/>
            <a:r>
              <a:rPr lang="en-US" dirty="0"/>
              <a:t>Paper</a:t>
            </a:r>
          </a:p>
          <a:p>
            <a:pPr lvl="1"/>
            <a:r>
              <a:rPr lang="en-US" dirty="0"/>
              <a:t>Thesis</a:t>
            </a:r>
          </a:p>
          <a:p>
            <a:pPr lvl="1"/>
            <a:r>
              <a:rPr lang="en-US" dirty="0"/>
              <a:t>Blog post</a:t>
            </a:r>
          </a:p>
          <a:p>
            <a:pPr lvl="1"/>
            <a:r>
              <a:rPr lang="en-US" dirty="0"/>
              <a:t>New Project</a:t>
            </a:r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C4746F-3778-334B-9BA0-45C8469AEF66}"/>
              </a:ext>
            </a:extLst>
          </p:cNvPr>
          <p:cNvSpPr/>
          <p:nvPr/>
        </p:nvSpPr>
        <p:spPr>
          <a:xfrm>
            <a:off x="5625546" y="33793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Normalize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C1DF62-1DB4-8F4B-9BAA-9451F3C6B2FC}"/>
              </a:ext>
            </a:extLst>
          </p:cNvPr>
          <p:cNvSpPr/>
          <p:nvPr/>
        </p:nvSpPr>
        <p:spPr>
          <a:xfrm>
            <a:off x="5625546" y="2120693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Filter / Transform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35CCE7-D751-C144-860E-9C94B3BFEAE8}"/>
              </a:ext>
            </a:extLst>
          </p:cNvPr>
          <p:cNvSpPr/>
          <p:nvPr/>
        </p:nvSpPr>
        <p:spPr>
          <a:xfrm>
            <a:off x="6788828" y="3462547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Visualize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FF26F9-C906-2D43-84BE-23462247AFF6}"/>
              </a:ext>
            </a:extLst>
          </p:cNvPr>
          <p:cNvSpPr/>
          <p:nvPr/>
        </p:nvSpPr>
        <p:spPr>
          <a:xfrm>
            <a:off x="4410063" y="3462547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Model / Test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895416-E2FA-EE48-A558-1928D6A56FAA}"/>
              </a:ext>
            </a:extLst>
          </p:cNvPr>
          <p:cNvSpPr/>
          <p:nvPr/>
        </p:nvSpPr>
        <p:spPr>
          <a:xfrm>
            <a:off x="5625547" y="5736464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Communicate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6FB649-645A-0347-B3C6-0702DE191E64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>
            <a:off x="6539946" y="1252330"/>
            <a:ext cx="1" cy="6858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9E30A614-C1B9-184C-A1CB-BC986DB9FBB6}"/>
              </a:ext>
            </a:extLst>
          </p:cNvPr>
          <p:cNvCxnSpPr>
            <a:stCxn id="7" idx="3"/>
            <a:endCxn id="8" idx="0"/>
          </p:cNvCxnSpPr>
          <p:nvPr/>
        </p:nvCxnSpPr>
        <p:spPr>
          <a:xfrm>
            <a:off x="7454346" y="2577893"/>
            <a:ext cx="248882" cy="88465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A953513-F900-B24A-8237-579D957B7F51}"/>
              </a:ext>
            </a:extLst>
          </p:cNvPr>
          <p:cNvCxnSpPr>
            <a:cxnSpLocks/>
            <a:stCxn id="23" idx="2"/>
            <a:endCxn id="10" idx="0"/>
          </p:cNvCxnSpPr>
          <p:nvPr/>
        </p:nvCxnSpPr>
        <p:spPr>
          <a:xfrm>
            <a:off x="6539947" y="4919869"/>
            <a:ext cx="0" cy="81659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90182826-76A1-7946-8110-A5EBE440C0A0}"/>
              </a:ext>
            </a:extLst>
          </p:cNvPr>
          <p:cNvCxnSpPr>
            <a:cxnSpLocks/>
            <a:stCxn id="8" idx="2"/>
            <a:endCxn id="9" idx="2"/>
          </p:cNvCxnSpPr>
          <p:nvPr/>
        </p:nvCxnSpPr>
        <p:spPr>
          <a:xfrm rot="5400000">
            <a:off x="6513846" y="3187565"/>
            <a:ext cx="12700" cy="2378765"/>
          </a:xfrm>
          <a:prstGeom prst="bentConnector3">
            <a:avLst>
              <a:gd name="adj1" fmla="val 180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EF80DF5B-CAA0-1A45-86E1-0922D4DCC23D}"/>
              </a:ext>
            </a:extLst>
          </p:cNvPr>
          <p:cNvCxnSpPr>
            <a:endCxn id="7" idx="1"/>
          </p:cNvCxnSpPr>
          <p:nvPr/>
        </p:nvCxnSpPr>
        <p:spPr>
          <a:xfrm rot="5400000" flipH="1" flipV="1">
            <a:off x="5040892" y="2874718"/>
            <a:ext cx="881479" cy="28783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374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8832F6-AD57-F14B-8FE9-9859F47A2A46}"/>
              </a:ext>
            </a:extLst>
          </p:cNvPr>
          <p:cNvSpPr txBox="1"/>
          <p:nvPr/>
        </p:nvSpPr>
        <p:spPr>
          <a:xfrm>
            <a:off x="0" y="1674674"/>
            <a:ext cx="9144000" cy="35086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800" dirty="0"/>
              <a:t>DO A BIT OF ANALYSIS</a:t>
            </a:r>
          </a:p>
          <a:p>
            <a:pPr algn="ctr"/>
            <a:r>
              <a:rPr lang="en-US" sz="7200" dirty="0">
                <a:hlinkClick r:id="rId3"/>
              </a:rPr>
              <a:t>https://infinityloop.shinyapps.io/TCC-GUI/</a:t>
            </a:r>
            <a:endParaRPr lang="en-US" sz="7800" dirty="0"/>
          </a:p>
        </p:txBody>
      </p:sp>
    </p:spTree>
    <p:extLst>
      <p:ext uri="{BB962C8B-B14F-4D97-AF65-F5344CB8AC3E}">
        <p14:creationId xmlns:p14="http://schemas.microsoft.com/office/powerpoint/2010/main" val="891908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8070</TotalTime>
  <Words>1217</Words>
  <Application>Microsoft Macintosh PowerPoint</Application>
  <PresentationFormat>On-screen Show (4:3)</PresentationFormat>
  <Paragraphs>149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Epigenomics Websites and Bioinformatics</vt:lpstr>
      <vt:lpstr>Introduction</vt:lpstr>
      <vt:lpstr>Where is the data?</vt:lpstr>
      <vt:lpstr>Databases</vt:lpstr>
      <vt:lpstr>PowerPoint Presentation</vt:lpstr>
      <vt:lpstr>General Genomics Analysis</vt:lpstr>
      <vt:lpstr>Process Data</vt:lpstr>
      <vt:lpstr>Analyze Data</vt:lpstr>
      <vt:lpstr>PowerPoint Presentation</vt:lpstr>
      <vt:lpstr>What Are the Variations When Looking at Different Features?</vt:lpstr>
      <vt:lpstr>DNA-seq</vt:lpstr>
      <vt:lpstr>PowerPoint Presentation</vt:lpstr>
      <vt:lpstr>RNA-seq</vt:lpstr>
      <vt:lpstr>BS-seq</vt:lpstr>
      <vt:lpstr>ChIP-seq</vt:lpstr>
      <vt:lpstr>PowerPoint Presentation</vt:lpstr>
      <vt:lpstr>ATAC-seq</vt:lpstr>
      <vt:lpstr>Single Cell Assays</vt:lpstr>
      <vt:lpstr>How to can I get started in bioinformatics on my own? (A collection of free online resources)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Epigenomics Websites and Bioinformatics</dc:title>
  <dc:creator>Microsoft Office User</dc:creator>
  <cp:lastModifiedBy>Microsoft Office User</cp:lastModifiedBy>
  <cp:revision>39</cp:revision>
  <dcterms:created xsi:type="dcterms:W3CDTF">2020-03-04T21:19:22Z</dcterms:created>
  <dcterms:modified xsi:type="dcterms:W3CDTF">2020-03-17T15:57:28Z</dcterms:modified>
</cp:coreProperties>
</file>

<file path=docProps/thumbnail.jpeg>
</file>